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65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1B9A0-4930-022E-51ED-378D0946C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EFCA6-A2A0-CB88-95F5-953CF0106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776F85-816F-DC96-CDD6-699AC8AEC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2698F-41C3-FF34-B0DA-ED8C521DE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659ED-1265-03C8-4104-85200C7C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09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FDA3F-C0C2-9C45-74CB-D57586FFF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846B93-A4A1-E15C-8294-383182605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5BCD1-9B44-F352-FEB8-CAB277091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252E7-62C1-8D09-6291-CFC1FB6CC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BDA6E-9C9A-B5E0-40B2-1C2A8446C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09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93EC36-4C42-C58C-4558-D43E95F953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1A09EE-EF4D-56E3-D48C-0BA8BB4B3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EFDB0-2CA5-BDD9-8DF4-CCE3BD109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12793-CD86-5B5F-CC79-339CF69AF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B65C4-C1B2-BA49-638A-BA307EE70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73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C8C8C-7252-1195-62BA-4C2193FA2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8F706-7ABF-4A7D-6921-C83518D31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B9B90-B093-F46E-895F-5A08CF582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833ED-F9E8-1180-72ED-1AF41106A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F6D9D-11DC-D914-8E86-DB2A3B32C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43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29948-431E-01D3-F4C7-7E2B1C5D7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70CC4-985D-E2D7-CB04-525E2CC6C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21DB0-B60E-004A-C539-89506F27E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B7110-BA81-3651-4E2C-145EC9FEB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F94E2-E530-DFF0-9C26-BD726E0A2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46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84DD4-B618-08D3-2C4B-B1CD6AF76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F6B9F-EBE8-F148-9612-F00BACF069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0DF00-90F1-7C09-8575-56709172D5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F63A16-9BBA-E428-B2BF-53E59FEE3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A9E2F-2DE7-322C-A73B-57BE10707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BD8BD-8491-999A-EAA8-326B9689C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ABD0D-89A2-3198-1DF5-2D9434FCE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C2E39-722B-2392-2D08-B28606F23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FD158-2082-6085-22D6-40F40AD382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D4E6CF-BA8E-1305-0933-3D1D0A82EC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F93B9D-1DAC-F039-7872-7773C78C2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FDA687-A373-608C-4EA8-666C58BE7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2333C6-AF0F-8E0A-3C18-A68D9C70B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66A558-FC1C-254A-438D-F4E59629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28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24B08-831E-31C4-470B-EC8AC8941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7FEB09-8E65-E8F3-CF70-6AF511B9E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8A717-0837-90B0-6C23-C264E20A1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763C57-6E65-0BFD-6562-5D1B25E0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0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0A29A8-FE44-A81D-ECE2-E50AF72B1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7A8171-C1D2-6D62-5B5E-4B2CF8BA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182A50-A334-AFF6-76D4-4C134E132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63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53626-A79B-4A2C-3570-934AFC2FD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776D8-5903-D0B0-484D-46CF91208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8EAEC1-4441-5071-07B5-450CCADF04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9D0BF-AEBD-538A-C8E0-92E444EA2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E3516-820D-C0D0-001D-C1F60651D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4034A-E74D-FB8A-1CC5-E0296FBB8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47F2E-B69D-DC6B-53FE-0F41C6C4E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8BCFA4-160A-3F4E-6E11-5616208438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A3AF8-AB2E-259E-6667-8C8C3ECAE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C91BDF-D661-465B-FFC1-A6D16F18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3A055-7630-CB65-E9B4-D8EA57B20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55C83-E48F-EAFB-105C-329133EE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742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2A9109-91AF-F041-0DB9-5BDE63459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69CD1-7ABE-17BF-C036-B5D816533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F2D81-BE50-6EE0-66BA-F9FF4AAA14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83B2C6-FCBA-46C3-BF5C-0A8EBD1B8CD0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8C3FA-B498-1C8D-979C-98B87D15FA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0573D-6A4F-25E5-8AA1-FEE23C801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46ABB4-7579-425F-AD19-982D36E52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009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D99C68-D72A-68A4-6A10-F61C924D8E2C}"/>
              </a:ext>
            </a:extLst>
          </p:cNvPr>
          <p:cNvSpPr txBox="1"/>
          <p:nvPr/>
        </p:nvSpPr>
        <p:spPr>
          <a:xfrm>
            <a:off x="812800" y="554892"/>
            <a:ext cx="45820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Spatial distribution IUCN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E0E7DC-106A-0327-7485-168AF1388EDB}"/>
              </a:ext>
            </a:extLst>
          </p:cNvPr>
          <p:cNvSpPr txBox="1"/>
          <p:nvPr/>
        </p:nvSpPr>
        <p:spPr>
          <a:xfrm>
            <a:off x="6185877" y="1139667"/>
            <a:ext cx="55390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Spatial distribution </a:t>
            </a:r>
            <a:r>
              <a:rPr lang="en-US" sz="3200" dirty="0" err="1"/>
              <a:t>Aquamaps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AC43C5-9BB3-28C6-0AB2-92E93C982E61}"/>
              </a:ext>
            </a:extLst>
          </p:cNvPr>
          <p:cNvSpPr txBox="1"/>
          <p:nvPr/>
        </p:nvSpPr>
        <p:spPr>
          <a:xfrm>
            <a:off x="1438031" y="2472189"/>
            <a:ext cx="66138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Presence-Absence Matrix (0.5°x0.5°)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3F76A3-95A9-8EE9-756E-C721420696D2}"/>
              </a:ext>
            </a:extLst>
          </p:cNvPr>
          <p:cNvSpPr txBox="1"/>
          <p:nvPr/>
        </p:nvSpPr>
        <p:spPr>
          <a:xfrm>
            <a:off x="6185877" y="3508649"/>
            <a:ext cx="38089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Distance-Trait Matrix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872181-62E5-66DB-8DC1-EFA8FC1189C0}"/>
              </a:ext>
            </a:extLst>
          </p:cNvPr>
          <p:cNvSpPr txBox="1"/>
          <p:nvPr/>
        </p:nvSpPr>
        <p:spPr>
          <a:xfrm>
            <a:off x="926124" y="4703481"/>
            <a:ext cx="56164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Functional metrics at 0.5°x0.5°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61FDE60-4DC7-E30D-2B57-3083B02C2AA4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3103844" y="1139667"/>
            <a:ext cx="0" cy="13325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BFB90E9-D1DF-4FB8-D19D-32E6EC7CE82C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7870092" y="1724442"/>
            <a:ext cx="1085325" cy="7477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6CFD54-C1D9-B5F6-B991-F32E3C67143F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3098179" y="3056964"/>
            <a:ext cx="1646783" cy="16465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5E8D47-65E7-E536-38C4-4548CBEB79D4}"/>
              </a:ext>
            </a:extLst>
          </p:cNvPr>
          <p:cNvCxnSpPr>
            <a:cxnSpLocks/>
          </p:cNvCxnSpPr>
          <p:nvPr/>
        </p:nvCxnSpPr>
        <p:spPr>
          <a:xfrm flipH="1">
            <a:off x="5100552" y="3955734"/>
            <a:ext cx="1085325" cy="7477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67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410272AD-A080-585A-6357-D38873F5DA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799" y="1190625"/>
            <a:ext cx="8246533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88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AC1DBB-1D03-6097-B6AC-1E5EF5B54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 82">
            <a:extLst>
              <a:ext uri="{FF2B5EF4-FFF2-40B4-BE49-F238E27FC236}">
                <a16:creationId xmlns:a16="http://schemas.microsoft.com/office/drawing/2014/main" id="{9E3D41D8-F7AE-9D8C-3519-4E93B0CC4100}"/>
              </a:ext>
            </a:extLst>
          </p:cNvPr>
          <p:cNvGrpSpPr>
            <a:grpSpLocks noChangeAspect="1"/>
          </p:cNvGrpSpPr>
          <p:nvPr/>
        </p:nvGrpSpPr>
        <p:grpSpPr>
          <a:xfrm>
            <a:off x="2116237" y="1203764"/>
            <a:ext cx="3979763" cy="3374273"/>
            <a:chOff x="503733" y="336989"/>
            <a:chExt cx="3979763" cy="3374273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FA47BFD9-4599-9859-CD51-7B9099180165}"/>
                </a:ext>
              </a:extLst>
            </p:cNvPr>
            <p:cNvGrpSpPr/>
            <p:nvPr/>
          </p:nvGrpSpPr>
          <p:grpSpPr>
            <a:xfrm>
              <a:off x="2236658" y="1725075"/>
              <a:ext cx="845476" cy="639817"/>
              <a:chOff x="864337" y="2451397"/>
              <a:chExt cx="845476" cy="639817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2982551F-86EE-84BA-B446-3015828E8DFC}"/>
                  </a:ext>
                </a:extLst>
              </p:cNvPr>
              <p:cNvGrpSpPr/>
              <p:nvPr/>
            </p:nvGrpSpPr>
            <p:grpSpPr>
              <a:xfrm>
                <a:off x="864337" y="2451397"/>
                <a:ext cx="835868" cy="639817"/>
                <a:chOff x="762405" y="2835946"/>
                <a:chExt cx="835868" cy="639817"/>
              </a:xfrm>
            </p:grpSpPr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27706699-6640-4ADE-607D-E0DB186AF046}"/>
                    </a:ext>
                  </a:extLst>
                </p:cNvPr>
                <p:cNvSpPr/>
                <p:nvPr/>
              </p:nvSpPr>
              <p:spPr>
                <a:xfrm>
                  <a:off x="762405" y="297203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02BDC498-8264-9346-E7F0-D84A867FC311}"/>
                    </a:ext>
                  </a:extLst>
                </p:cNvPr>
                <p:cNvSpPr/>
                <p:nvPr/>
              </p:nvSpPr>
              <p:spPr>
                <a:xfrm>
                  <a:off x="1085918" y="3065234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720BD190-1186-C4AC-DF63-AF59F2D55CE8}"/>
                    </a:ext>
                  </a:extLst>
                </p:cNvPr>
                <p:cNvSpPr/>
                <p:nvPr/>
              </p:nvSpPr>
              <p:spPr>
                <a:xfrm>
                  <a:off x="1286881" y="3430044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7ACBA3E4-64E6-F5A9-9B7B-B18B0458C52B}"/>
                    </a:ext>
                  </a:extLst>
                </p:cNvPr>
                <p:cNvSpPr/>
                <p:nvPr/>
              </p:nvSpPr>
              <p:spPr>
                <a:xfrm>
                  <a:off x="1552554" y="2894051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BCD90D4C-55A1-6285-B028-51FECBFCEF0D}"/>
                    </a:ext>
                  </a:extLst>
                </p:cNvPr>
                <p:cNvSpPr/>
                <p:nvPr/>
              </p:nvSpPr>
              <p:spPr>
                <a:xfrm>
                  <a:off x="1286881" y="2835946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40771F36-049B-7750-86DB-655B73794DC5}"/>
                  </a:ext>
                </a:extLst>
              </p:cNvPr>
              <p:cNvSpPr/>
              <p:nvPr/>
            </p:nvSpPr>
            <p:spPr>
              <a:xfrm>
                <a:off x="1164990" y="2772123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631EA116-88AF-687B-233A-B8754539751E}"/>
                  </a:ext>
                </a:extLst>
              </p:cNvPr>
              <p:cNvSpPr/>
              <p:nvPr/>
            </p:nvSpPr>
            <p:spPr>
              <a:xfrm>
                <a:off x="1254833" y="2754851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C2D54292-85DB-D87B-3290-709D4D6D15D8}"/>
                  </a:ext>
                </a:extLst>
              </p:cNvPr>
              <p:cNvSpPr/>
              <p:nvPr/>
            </p:nvSpPr>
            <p:spPr>
              <a:xfrm>
                <a:off x="1437236" y="2999776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5C171142-F471-B27A-C58B-6E1931065A13}"/>
                  </a:ext>
                </a:extLst>
              </p:cNvPr>
              <p:cNvSpPr/>
              <p:nvPr/>
            </p:nvSpPr>
            <p:spPr>
              <a:xfrm>
                <a:off x="1376512" y="251997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BA647CC4-7513-344A-592A-E0C8CED9743E}"/>
                  </a:ext>
                </a:extLst>
              </p:cNvPr>
              <p:cNvSpPr/>
              <p:nvPr/>
            </p:nvSpPr>
            <p:spPr>
              <a:xfrm>
                <a:off x="1604748" y="2555221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976F833E-3D33-89F8-B4F2-855E7C4752A4}"/>
                  </a:ext>
                </a:extLst>
              </p:cNvPr>
              <p:cNvSpPr/>
              <p:nvPr/>
            </p:nvSpPr>
            <p:spPr>
              <a:xfrm>
                <a:off x="1664094" y="2587490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E7811AA-A07D-6E0B-B64F-34437E24E3D1}"/>
                </a:ext>
              </a:extLst>
            </p:cNvPr>
            <p:cNvSpPr/>
            <p:nvPr/>
          </p:nvSpPr>
          <p:spPr>
            <a:xfrm>
              <a:off x="774458" y="1081100"/>
              <a:ext cx="857250" cy="866775"/>
            </a:xfrm>
            <a:custGeom>
              <a:avLst/>
              <a:gdLst>
                <a:gd name="connsiteX0" fmla="*/ 266700 w 857250"/>
                <a:gd name="connsiteY0" fmla="*/ 0 h 866775"/>
                <a:gd name="connsiteX1" fmla="*/ 0 w 857250"/>
                <a:gd name="connsiteY1" fmla="*/ 114300 h 866775"/>
                <a:gd name="connsiteX2" fmla="*/ 4763 w 857250"/>
                <a:gd name="connsiteY2" fmla="*/ 400050 h 866775"/>
                <a:gd name="connsiteX3" fmla="*/ 52388 w 857250"/>
                <a:gd name="connsiteY3" fmla="*/ 666750 h 866775"/>
                <a:gd name="connsiteX4" fmla="*/ 285750 w 857250"/>
                <a:gd name="connsiteY4" fmla="*/ 866775 h 866775"/>
                <a:gd name="connsiteX5" fmla="*/ 528638 w 857250"/>
                <a:gd name="connsiteY5" fmla="*/ 852487 h 866775"/>
                <a:gd name="connsiteX6" fmla="*/ 857250 w 857250"/>
                <a:gd name="connsiteY6" fmla="*/ 647700 h 866775"/>
                <a:gd name="connsiteX7" fmla="*/ 795338 w 857250"/>
                <a:gd name="connsiteY7" fmla="*/ 300037 h 866775"/>
                <a:gd name="connsiteX8" fmla="*/ 633413 w 857250"/>
                <a:gd name="connsiteY8" fmla="*/ 19050 h 866775"/>
                <a:gd name="connsiteX9" fmla="*/ 266700 w 857250"/>
                <a:gd name="connsiteY9" fmla="*/ 0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7250" h="866775">
                  <a:moveTo>
                    <a:pt x="266700" y="0"/>
                  </a:moveTo>
                  <a:lnTo>
                    <a:pt x="0" y="114300"/>
                  </a:lnTo>
                  <a:cubicBezTo>
                    <a:pt x="1588" y="209550"/>
                    <a:pt x="3175" y="304800"/>
                    <a:pt x="4763" y="400050"/>
                  </a:cubicBezTo>
                  <a:lnTo>
                    <a:pt x="52388" y="666750"/>
                  </a:lnTo>
                  <a:lnTo>
                    <a:pt x="285750" y="866775"/>
                  </a:lnTo>
                  <a:lnTo>
                    <a:pt x="528638" y="852487"/>
                  </a:lnTo>
                  <a:lnTo>
                    <a:pt x="857250" y="647700"/>
                  </a:lnTo>
                  <a:lnTo>
                    <a:pt x="795338" y="300037"/>
                  </a:lnTo>
                  <a:lnTo>
                    <a:pt x="633413" y="19050"/>
                  </a:lnTo>
                  <a:lnTo>
                    <a:pt x="266700" y="0"/>
                  </a:lnTo>
                  <a:close/>
                </a:path>
              </a:pathLst>
            </a:custGeom>
            <a:solidFill>
              <a:schemeClr val="accent1">
                <a:alpha val="3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07F5C26-A9E0-8677-DDFE-D7F9AAEF67A5}"/>
                </a:ext>
              </a:extLst>
            </p:cNvPr>
            <p:cNvGrpSpPr/>
            <p:nvPr/>
          </p:nvGrpSpPr>
          <p:grpSpPr>
            <a:xfrm>
              <a:off x="2360947" y="641724"/>
              <a:ext cx="681957" cy="837471"/>
              <a:chOff x="1885914" y="1036485"/>
              <a:chExt cx="681957" cy="837471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1EC6B003-FCF0-3ACF-5149-31F1BCF6F684}"/>
                  </a:ext>
                </a:extLst>
              </p:cNvPr>
              <p:cNvGrpSpPr/>
              <p:nvPr/>
            </p:nvGrpSpPr>
            <p:grpSpPr>
              <a:xfrm>
                <a:off x="1885914" y="1036485"/>
                <a:ext cx="681957" cy="837471"/>
                <a:chOff x="492274" y="1975625"/>
                <a:chExt cx="681957" cy="837471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0881E13A-E104-E1D9-E04D-F01086E213A8}"/>
                    </a:ext>
                  </a:extLst>
                </p:cNvPr>
                <p:cNvSpPr/>
                <p:nvPr/>
              </p:nvSpPr>
              <p:spPr>
                <a:xfrm>
                  <a:off x="665895" y="2101096"/>
                  <a:ext cx="45719" cy="45719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32C63622-15EC-EE43-8ACF-313E28091452}"/>
                    </a:ext>
                  </a:extLst>
                </p:cNvPr>
                <p:cNvSpPr/>
                <p:nvPr/>
              </p:nvSpPr>
              <p:spPr>
                <a:xfrm>
                  <a:off x="711614" y="2767377"/>
                  <a:ext cx="45719" cy="45719"/>
                </a:xfrm>
                <a:prstGeom prst="ellipse">
                  <a:avLst/>
                </a:prstGeom>
                <a:solidFill>
                  <a:srgbClr val="92D050"/>
                </a:solidFill>
                <a:ln w="9525"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3D0BB503-2506-0394-D24B-247C7D2F993D}"/>
                    </a:ext>
                  </a:extLst>
                </p:cNvPr>
                <p:cNvSpPr/>
                <p:nvPr/>
              </p:nvSpPr>
              <p:spPr>
                <a:xfrm>
                  <a:off x="711613" y="2160099"/>
                  <a:ext cx="45719" cy="45719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" name="Oval 21">
                  <a:extLst>
                    <a:ext uri="{FF2B5EF4-FFF2-40B4-BE49-F238E27FC236}">
                      <a16:creationId xmlns:a16="http://schemas.microsoft.com/office/drawing/2014/main" id="{76E0C9B5-8290-05EE-73F2-9B2C5C5E743D}"/>
                    </a:ext>
                  </a:extLst>
                </p:cNvPr>
                <p:cNvSpPr/>
                <p:nvPr/>
              </p:nvSpPr>
              <p:spPr>
                <a:xfrm>
                  <a:off x="1128512" y="2447520"/>
                  <a:ext cx="45719" cy="45719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3D23940A-7A74-2840-2FB4-A4955B87C871}"/>
                    </a:ext>
                  </a:extLst>
                </p:cNvPr>
                <p:cNvSpPr/>
                <p:nvPr/>
              </p:nvSpPr>
              <p:spPr>
                <a:xfrm>
                  <a:off x="502398" y="2247737"/>
                  <a:ext cx="45719" cy="45719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7F0D0663-D52F-B2AD-F72D-E0C41CD85CE1}"/>
                    </a:ext>
                  </a:extLst>
                </p:cNvPr>
                <p:cNvSpPr/>
                <p:nvPr/>
              </p:nvSpPr>
              <p:spPr>
                <a:xfrm>
                  <a:off x="1112971" y="2555590"/>
                  <a:ext cx="45719" cy="45719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B1A48ADF-08CB-183F-728C-E17E7E46D5A0}"/>
                    </a:ext>
                  </a:extLst>
                </p:cNvPr>
                <p:cNvSpPr/>
                <p:nvPr/>
              </p:nvSpPr>
              <p:spPr>
                <a:xfrm>
                  <a:off x="492274" y="2350244"/>
                  <a:ext cx="45719" cy="45719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60D0B59D-3D85-759C-AE13-487C2DBA52A3}"/>
                    </a:ext>
                  </a:extLst>
                </p:cNvPr>
                <p:cNvSpPr/>
                <p:nvPr/>
              </p:nvSpPr>
              <p:spPr>
                <a:xfrm>
                  <a:off x="971031" y="1975625"/>
                  <a:ext cx="45719" cy="45719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solidFill>
                    <a:srgbClr val="00B05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E06EE473-B7F8-8F56-0C95-C07FD4A50B8D}"/>
                  </a:ext>
                </a:extLst>
              </p:cNvPr>
              <p:cNvSpPr/>
              <p:nvPr/>
            </p:nvSpPr>
            <p:spPr>
              <a:xfrm>
                <a:off x="1902531" y="1057081"/>
                <a:ext cx="647700" cy="800100"/>
              </a:xfrm>
              <a:custGeom>
                <a:avLst/>
                <a:gdLst>
                  <a:gd name="connsiteX0" fmla="*/ 495300 w 647700"/>
                  <a:gd name="connsiteY0" fmla="*/ 0 h 800100"/>
                  <a:gd name="connsiteX1" fmla="*/ 647700 w 647700"/>
                  <a:gd name="connsiteY1" fmla="*/ 476250 h 800100"/>
                  <a:gd name="connsiteX2" fmla="*/ 628650 w 647700"/>
                  <a:gd name="connsiteY2" fmla="*/ 590550 h 800100"/>
                  <a:gd name="connsiteX3" fmla="*/ 214312 w 647700"/>
                  <a:gd name="connsiteY3" fmla="*/ 800100 h 800100"/>
                  <a:gd name="connsiteX4" fmla="*/ 0 w 647700"/>
                  <a:gd name="connsiteY4" fmla="*/ 371475 h 800100"/>
                  <a:gd name="connsiteX5" fmla="*/ 14287 w 647700"/>
                  <a:gd name="connsiteY5" fmla="*/ 285750 h 800100"/>
                  <a:gd name="connsiteX6" fmla="*/ 190500 w 647700"/>
                  <a:gd name="connsiteY6" fmla="*/ 123825 h 800100"/>
                  <a:gd name="connsiteX7" fmla="*/ 495300 w 647700"/>
                  <a:gd name="connsiteY7" fmla="*/ 0 h 80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7700" h="800100">
                    <a:moveTo>
                      <a:pt x="495300" y="0"/>
                    </a:moveTo>
                    <a:lnTo>
                      <a:pt x="647700" y="476250"/>
                    </a:lnTo>
                    <a:lnTo>
                      <a:pt x="628650" y="590550"/>
                    </a:lnTo>
                    <a:lnTo>
                      <a:pt x="214312" y="800100"/>
                    </a:lnTo>
                    <a:lnTo>
                      <a:pt x="0" y="371475"/>
                    </a:lnTo>
                    <a:lnTo>
                      <a:pt x="14287" y="285750"/>
                    </a:lnTo>
                    <a:lnTo>
                      <a:pt x="190500" y="123825"/>
                    </a:lnTo>
                    <a:lnTo>
                      <a:pt x="495300" y="0"/>
                    </a:lnTo>
                    <a:close/>
                  </a:path>
                </a:pathLst>
              </a:custGeom>
              <a:solidFill>
                <a:srgbClr val="92D050">
                  <a:alpha val="34000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BB5C55E-B7A3-5FF9-3BF9-E1A1A51C5525}"/>
                </a:ext>
              </a:extLst>
            </p:cNvPr>
            <p:cNvSpPr/>
            <p:nvPr/>
          </p:nvSpPr>
          <p:spPr>
            <a:xfrm>
              <a:off x="2263210" y="1742092"/>
              <a:ext cx="804863" cy="614362"/>
            </a:xfrm>
            <a:custGeom>
              <a:avLst/>
              <a:gdLst>
                <a:gd name="connsiteX0" fmla="*/ 514350 w 804863"/>
                <a:gd name="connsiteY0" fmla="*/ 0 h 614362"/>
                <a:gd name="connsiteX1" fmla="*/ 795338 w 804863"/>
                <a:gd name="connsiteY1" fmla="*/ 66675 h 614362"/>
                <a:gd name="connsiteX2" fmla="*/ 804863 w 804863"/>
                <a:gd name="connsiteY2" fmla="*/ 142875 h 614362"/>
                <a:gd name="connsiteX3" fmla="*/ 571500 w 804863"/>
                <a:gd name="connsiteY3" fmla="*/ 552450 h 614362"/>
                <a:gd name="connsiteX4" fmla="*/ 523875 w 804863"/>
                <a:gd name="connsiteY4" fmla="*/ 614362 h 614362"/>
                <a:gd name="connsiteX5" fmla="*/ 300038 w 804863"/>
                <a:gd name="connsiteY5" fmla="*/ 328612 h 614362"/>
                <a:gd name="connsiteX6" fmla="*/ 0 w 804863"/>
                <a:gd name="connsiteY6" fmla="*/ 142875 h 614362"/>
                <a:gd name="connsiteX7" fmla="*/ 514350 w 804863"/>
                <a:gd name="connsiteY7" fmla="*/ 0 h 614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4863" h="614362">
                  <a:moveTo>
                    <a:pt x="514350" y="0"/>
                  </a:moveTo>
                  <a:lnTo>
                    <a:pt x="795338" y="66675"/>
                  </a:lnTo>
                  <a:lnTo>
                    <a:pt x="804863" y="142875"/>
                  </a:lnTo>
                  <a:lnTo>
                    <a:pt x="571500" y="552450"/>
                  </a:lnTo>
                  <a:lnTo>
                    <a:pt x="523875" y="614362"/>
                  </a:lnTo>
                  <a:lnTo>
                    <a:pt x="300038" y="328612"/>
                  </a:lnTo>
                  <a:lnTo>
                    <a:pt x="0" y="142875"/>
                  </a:lnTo>
                  <a:lnTo>
                    <a:pt x="514350" y="0"/>
                  </a:lnTo>
                  <a:close/>
                </a:path>
              </a:pathLst>
            </a:custGeom>
            <a:solidFill>
              <a:schemeClr val="accent1">
                <a:alpha val="32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273C1448-E3A9-D920-DC11-2A6722D360B5}"/>
                </a:ext>
              </a:extLst>
            </p:cNvPr>
            <p:cNvGrpSpPr/>
            <p:nvPr/>
          </p:nvGrpSpPr>
          <p:grpSpPr>
            <a:xfrm>
              <a:off x="579013" y="1048346"/>
              <a:ext cx="1058593" cy="915613"/>
              <a:chOff x="256814" y="1897483"/>
              <a:chExt cx="1058593" cy="915613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76A0E31E-2536-1B62-C7DD-6B6A642A699F}"/>
                  </a:ext>
                </a:extLst>
              </p:cNvPr>
              <p:cNvSpPr/>
              <p:nvPr/>
            </p:nvSpPr>
            <p:spPr>
              <a:xfrm>
                <a:off x="958296" y="2172513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7481A349-6BAA-9979-FD0B-01587C18F978}"/>
                  </a:ext>
                </a:extLst>
              </p:cNvPr>
              <p:cNvGrpSpPr/>
              <p:nvPr/>
            </p:nvGrpSpPr>
            <p:grpSpPr>
              <a:xfrm>
                <a:off x="420004" y="1913543"/>
                <a:ext cx="895403" cy="899553"/>
                <a:chOff x="420004" y="1913543"/>
                <a:chExt cx="895403" cy="899553"/>
              </a:xfrm>
            </p:grpSpPr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3FD060F4-1F20-9A9F-1232-90EAD9A2C811}"/>
                    </a:ext>
                  </a:extLst>
                </p:cNvPr>
                <p:cNvSpPr/>
                <p:nvPr/>
              </p:nvSpPr>
              <p:spPr>
                <a:xfrm>
                  <a:off x="420004" y="2032694"/>
                  <a:ext cx="45719" cy="45719"/>
                </a:xfrm>
                <a:prstGeom prst="ellipse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094D39CF-AE69-A71C-A015-41C7EB38A56B}"/>
                    </a:ext>
                  </a:extLst>
                </p:cNvPr>
                <p:cNvSpPr/>
                <p:nvPr/>
              </p:nvSpPr>
              <p:spPr>
                <a:xfrm>
                  <a:off x="433820" y="2308606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F71497FD-94D7-8771-5ED4-CCA7F88C8B5F}"/>
                    </a:ext>
                  </a:extLst>
                </p:cNvPr>
                <p:cNvSpPr/>
                <p:nvPr/>
              </p:nvSpPr>
              <p:spPr>
                <a:xfrm>
                  <a:off x="688754" y="1913543"/>
                  <a:ext cx="45719" cy="45719"/>
                </a:xfrm>
                <a:prstGeom prst="ellipse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31D214BF-94D6-F0EF-4CEF-A3FE6D289F3B}"/>
                    </a:ext>
                  </a:extLst>
                </p:cNvPr>
                <p:cNvSpPr/>
                <p:nvPr/>
              </p:nvSpPr>
              <p:spPr>
                <a:xfrm>
                  <a:off x="757333" y="2401801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21CC2055-E2FC-8CAD-40F3-2EADA0522E22}"/>
                    </a:ext>
                  </a:extLst>
                </p:cNvPr>
                <p:cNvSpPr/>
                <p:nvPr/>
              </p:nvSpPr>
              <p:spPr>
                <a:xfrm>
                  <a:off x="479539" y="2568391"/>
                  <a:ext cx="45719" cy="45719"/>
                </a:xfrm>
                <a:prstGeom prst="ellipse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9746F216-D691-3122-787D-E676F4E2BB13}"/>
                    </a:ext>
                  </a:extLst>
                </p:cNvPr>
                <p:cNvSpPr/>
                <p:nvPr/>
              </p:nvSpPr>
              <p:spPr>
                <a:xfrm>
                  <a:off x="958296" y="2766611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7F8AC95D-A1FB-BF00-BB87-F38A067D17C5}"/>
                    </a:ext>
                  </a:extLst>
                </p:cNvPr>
                <p:cNvSpPr/>
                <p:nvPr/>
              </p:nvSpPr>
              <p:spPr>
                <a:xfrm>
                  <a:off x="1051404" y="1936403"/>
                  <a:ext cx="45719" cy="45719"/>
                </a:xfrm>
                <a:prstGeom prst="ellipse">
                  <a:avLst/>
                </a:prstGeom>
                <a:solidFill>
                  <a:srgbClr val="00206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60DFB700-59BF-E19C-0775-BDAF2717F797}"/>
                    </a:ext>
                  </a:extLst>
                </p:cNvPr>
                <p:cNvSpPr/>
                <p:nvPr/>
              </p:nvSpPr>
              <p:spPr>
                <a:xfrm>
                  <a:off x="1269688" y="2563288"/>
                  <a:ext cx="45719" cy="45719"/>
                </a:xfrm>
                <a:prstGeom prst="ellipse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5E8A2F23-0901-2C5F-3D46-56133BCF810D}"/>
                    </a:ext>
                  </a:extLst>
                </p:cNvPr>
                <p:cNvSpPr/>
                <p:nvPr/>
              </p:nvSpPr>
              <p:spPr>
                <a:xfrm>
                  <a:off x="1223969" y="2230618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246D2336-FBE5-C402-005C-957CA7D8D6E9}"/>
                    </a:ext>
                  </a:extLst>
                </p:cNvPr>
                <p:cNvSpPr/>
                <p:nvPr/>
              </p:nvSpPr>
              <p:spPr>
                <a:xfrm>
                  <a:off x="734473" y="249323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154D875D-62DD-EBEE-95B5-ABA45ED05722}"/>
                    </a:ext>
                  </a:extLst>
                </p:cNvPr>
                <p:cNvSpPr/>
                <p:nvPr/>
              </p:nvSpPr>
              <p:spPr>
                <a:xfrm>
                  <a:off x="824316" y="2475967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A1AF84BA-7A61-B6E5-079F-966E3BE46E2D}"/>
                    </a:ext>
                  </a:extLst>
                </p:cNvPr>
                <p:cNvSpPr/>
                <p:nvPr/>
              </p:nvSpPr>
              <p:spPr>
                <a:xfrm>
                  <a:off x="1006719" y="272089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E3435F1A-6381-47E9-9FEF-C3D7A350E972}"/>
                    </a:ext>
                  </a:extLst>
                </p:cNvPr>
                <p:cNvSpPr/>
                <p:nvPr/>
              </p:nvSpPr>
              <p:spPr>
                <a:xfrm>
                  <a:off x="945995" y="2241091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FED94434-6E15-09A0-8661-5D62A6CC47C6}"/>
                    </a:ext>
                  </a:extLst>
                </p:cNvPr>
                <p:cNvSpPr/>
                <p:nvPr/>
              </p:nvSpPr>
              <p:spPr>
                <a:xfrm>
                  <a:off x="1174231" y="2276337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19F147C9-9739-FF00-5313-7F5CC0728110}"/>
                    </a:ext>
                  </a:extLst>
                </p:cNvPr>
                <p:cNvSpPr/>
                <p:nvPr/>
              </p:nvSpPr>
              <p:spPr>
                <a:xfrm>
                  <a:off x="1233577" y="2308606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0590CC4F-40EE-F0C9-AC89-CB991490DA5E}"/>
                    </a:ext>
                  </a:extLst>
                </p:cNvPr>
                <p:cNvGrpSpPr/>
                <p:nvPr/>
              </p:nvGrpSpPr>
              <p:grpSpPr>
                <a:xfrm>
                  <a:off x="492274" y="1975625"/>
                  <a:ext cx="681957" cy="837471"/>
                  <a:chOff x="492274" y="1975625"/>
                  <a:chExt cx="681957" cy="837471"/>
                </a:xfrm>
              </p:grpSpPr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ACBCD7D-3755-2EAD-3177-6AAD36713F43}"/>
                      </a:ext>
                    </a:extLst>
                  </p:cNvPr>
                  <p:cNvSpPr/>
                  <p:nvPr/>
                </p:nvSpPr>
                <p:spPr>
                  <a:xfrm>
                    <a:off x="665895" y="2101096"/>
                    <a:ext cx="45719" cy="45719"/>
                  </a:xfrm>
                  <a:prstGeom prst="ellipse">
                    <a:avLst/>
                  </a:prstGeom>
                  <a:solidFill>
                    <a:srgbClr val="92D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B95AA0E9-5C4E-AE0F-2BEF-246938BEDEA0}"/>
                      </a:ext>
                    </a:extLst>
                  </p:cNvPr>
                  <p:cNvSpPr/>
                  <p:nvPr/>
                </p:nvSpPr>
                <p:spPr>
                  <a:xfrm>
                    <a:off x="711614" y="2767377"/>
                    <a:ext cx="45719" cy="45719"/>
                  </a:xfrm>
                  <a:prstGeom prst="ellipse">
                    <a:avLst/>
                  </a:prstGeom>
                  <a:solidFill>
                    <a:srgbClr val="92D050"/>
                  </a:solidFill>
                  <a:ln w="6350"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597EB3AA-8604-772C-EFF4-8BDF733E4F7D}"/>
                      </a:ext>
                    </a:extLst>
                  </p:cNvPr>
                  <p:cNvSpPr/>
                  <p:nvPr/>
                </p:nvSpPr>
                <p:spPr>
                  <a:xfrm>
                    <a:off x="711613" y="2160099"/>
                    <a:ext cx="45719" cy="45719"/>
                  </a:xfrm>
                  <a:prstGeom prst="ellipse">
                    <a:avLst/>
                  </a:prstGeom>
                  <a:solidFill>
                    <a:srgbClr val="92D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8C7E89BE-A156-3BCE-1AC4-39950B96213A}"/>
                      </a:ext>
                    </a:extLst>
                  </p:cNvPr>
                  <p:cNvSpPr/>
                  <p:nvPr/>
                </p:nvSpPr>
                <p:spPr>
                  <a:xfrm>
                    <a:off x="1128512" y="2447520"/>
                    <a:ext cx="45719" cy="45719"/>
                  </a:xfrm>
                  <a:prstGeom prst="ellipse">
                    <a:avLst/>
                  </a:prstGeom>
                  <a:solidFill>
                    <a:srgbClr val="92D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" name="Oval 53">
                    <a:extLst>
                      <a:ext uri="{FF2B5EF4-FFF2-40B4-BE49-F238E27FC236}">
                        <a16:creationId xmlns:a16="http://schemas.microsoft.com/office/drawing/2014/main" id="{1BE2C87A-7AC9-1DFC-64A1-6DCF27966A29}"/>
                      </a:ext>
                    </a:extLst>
                  </p:cNvPr>
                  <p:cNvSpPr/>
                  <p:nvPr/>
                </p:nvSpPr>
                <p:spPr>
                  <a:xfrm>
                    <a:off x="502398" y="2247737"/>
                    <a:ext cx="45719" cy="45719"/>
                  </a:xfrm>
                  <a:prstGeom prst="ellipse">
                    <a:avLst/>
                  </a:prstGeom>
                  <a:solidFill>
                    <a:srgbClr val="92D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" name="Oval 54">
                    <a:extLst>
                      <a:ext uri="{FF2B5EF4-FFF2-40B4-BE49-F238E27FC236}">
                        <a16:creationId xmlns:a16="http://schemas.microsoft.com/office/drawing/2014/main" id="{FAAB4006-FC16-FC56-B009-32F84EC3F186}"/>
                      </a:ext>
                    </a:extLst>
                  </p:cNvPr>
                  <p:cNvSpPr/>
                  <p:nvPr/>
                </p:nvSpPr>
                <p:spPr>
                  <a:xfrm>
                    <a:off x="1112971" y="2555590"/>
                    <a:ext cx="45719" cy="45719"/>
                  </a:xfrm>
                  <a:prstGeom prst="ellipse">
                    <a:avLst/>
                  </a:prstGeom>
                  <a:solidFill>
                    <a:srgbClr val="92D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" name="Oval 55">
                    <a:extLst>
                      <a:ext uri="{FF2B5EF4-FFF2-40B4-BE49-F238E27FC236}">
                        <a16:creationId xmlns:a16="http://schemas.microsoft.com/office/drawing/2014/main" id="{5D62FF97-5696-4015-A40A-7E09AEC74B45}"/>
                      </a:ext>
                    </a:extLst>
                  </p:cNvPr>
                  <p:cNvSpPr/>
                  <p:nvPr/>
                </p:nvSpPr>
                <p:spPr>
                  <a:xfrm>
                    <a:off x="492274" y="2350244"/>
                    <a:ext cx="45719" cy="45719"/>
                  </a:xfrm>
                  <a:prstGeom prst="ellipse">
                    <a:avLst/>
                  </a:prstGeom>
                  <a:solidFill>
                    <a:srgbClr val="92D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81751B88-D71A-1BF9-400E-2C00F3D8FAF0}"/>
                      </a:ext>
                    </a:extLst>
                  </p:cNvPr>
                  <p:cNvSpPr/>
                  <p:nvPr/>
                </p:nvSpPr>
                <p:spPr>
                  <a:xfrm>
                    <a:off x="971031" y="1975625"/>
                    <a:ext cx="45719" cy="45719"/>
                  </a:xfrm>
                  <a:prstGeom prst="ellipse">
                    <a:avLst/>
                  </a:prstGeom>
                  <a:solidFill>
                    <a:srgbClr val="92D050"/>
                  </a:solidFill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C439E315-E37E-F15D-879B-555239388004}"/>
                    </a:ext>
                  </a:extLst>
                </p:cNvPr>
                <p:cNvSpPr/>
                <p:nvPr/>
              </p:nvSpPr>
              <p:spPr>
                <a:xfrm>
                  <a:off x="711612" y="2694535"/>
                  <a:ext cx="45719" cy="45719"/>
                </a:xfrm>
                <a:prstGeom prst="ellipse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962C29D-8EBF-98B2-294C-2666FAEBF6BA}"/>
                  </a:ext>
                </a:extLst>
              </p:cNvPr>
              <p:cNvSpPr txBox="1"/>
              <p:nvPr/>
            </p:nvSpPr>
            <p:spPr>
              <a:xfrm>
                <a:off x="256814" y="2202171"/>
                <a:ext cx="298657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500" dirty="0"/>
                  <a:t>EN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4D3EC39-7DC1-025A-D7BF-FEAE7B7BFE8E}"/>
                  </a:ext>
                </a:extLst>
              </p:cNvPr>
              <p:cNvSpPr txBox="1"/>
              <p:nvPr/>
            </p:nvSpPr>
            <p:spPr>
              <a:xfrm>
                <a:off x="775950" y="1897483"/>
                <a:ext cx="298657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500" dirty="0"/>
                  <a:t>EN</a:t>
                </a: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BFECD595-6852-7961-4E12-D38970377D38}"/>
                </a:ext>
              </a:extLst>
            </p:cNvPr>
            <p:cNvGrpSpPr/>
            <p:nvPr/>
          </p:nvGrpSpPr>
          <p:grpSpPr>
            <a:xfrm>
              <a:off x="503733" y="2526655"/>
              <a:ext cx="895063" cy="1184607"/>
              <a:chOff x="135998" y="3113426"/>
              <a:chExt cx="895063" cy="1184607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DED6325-A8E5-DEDD-194A-BF4EB520428C}"/>
                  </a:ext>
                </a:extLst>
              </p:cNvPr>
              <p:cNvSpPr txBox="1"/>
              <p:nvPr/>
            </p:nvSpPr>
            <p:spPr>
              <a:xfrm>
                <a:off x="159608" y="3113426"/>
                <a:ext cx="86414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dirty="0"/>
                  <a:t>Global list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98EE1D9-314A-DB42-7200-6B001954B2B9}"/>
                  </a:ext>
                </a:extLst>
              </p:cNvPr>
              <p:cNvSpPr txBox="1"/>
              <p:nvPr/>
            </p:nvSpPr>
            <p:spPr>
              <a:xfrm>
                <a:off x="135998" y="3374703"/>
                <a:ext cx="89506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900" dirty="0"/>
                  <a:t>1. </a:t>
                </a:r>
              </a:p>
              <a:p>
                <a:r>
                  <a:rPr lang="en-GB" sz="900" dirty="0"/>
                  <a:t>2. </a:t>
                </a:r>
              </a:p>
              <a:p>
                <a:r>
                  <a:rPr lang="en-GB" sz="900" dirty="0"/>
                  <a:t>3. </a:t>
                </a:r>
              </a:p>
              <a:p>
                <a:r>
                  <a:rPr lang="en-GB" sz="900" dirty="0"/>
                  <a:t>…</a:t>
                </a:r>
              </a:p>
              <a:p>
                <a:r>
                  <a:rPr lang="en-GB" sz="900" dirty="0"/>
                  <a:t>12. Species X</a:t>
                </a:r>
              </a:p>
              <a:p>
                <a:r>
                  <a:rPr lang="en-GB" sz="900" dirty="0"/>
                  <a:t>13. Species Y</a:t>
                </a: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9FB2B18D-4D38-909B-F6C6-9C5C85B30275}"/>
                </a:ext>
              </a:extLst>
            </p:cNvPr>
            <p:cNvGrpSpPr/>
            <p:nvPr/>
          </p:nvGrpSpPr>
          <p:grpSpPr>
            <a:xfrm>
              <a:off x="1385970" y="2362514"/>
              <a:ext cx="1750756" cy="1071749"/>
              <a:chOff x="1018235" y="2949285"/>
              <a:chExt cx="1750756" cy="1071749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13548CAA-2DE8-5192-736B-1F8C9CD9118D}"/>
                  </a:ext>
                </a:extLst>
              </p:cNvPr>
              <p:cNvGrpSpPr/>
              <p:nvPr/>
            </p:nvGrpSpPr>
            <p:grpSpPr>
              <a:xfrm>
                <a:off x="1018235" y="3131441"/>
                <a:ext cx="871454" cy="889593"/>
                <a:chOff x="1018235" y="3131441"/>
                <a:chExt cx="871454" cy="889593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3713B28A-D93E-97ED-9A8C-4D9BBDE6292B}"/>
                    </a:ext>
                  </a:extLst>
                </p:cNvPr>
                <p:cNvSpPr txBox="1"/>
                <p:nvPr/>
              </p:nvSpPr>
              <p:spPr>
                <a:xfrm>
                  <a:off x="1025542" y="3131441"/>
                  <a:ext cx="86414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200" dirty="0"/>
                    <a:t>Region a</a:t>
                  </a:r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F8BBFC37-AFEE-E150-4C95-99AE6A1BB2F4}"/>
                    </a:ext>
                  </a:extLst>
                </p:cNvPr>
                <p:cNvSpPr txBox="1"/>
                <p:nvPr/>
              </p:nvSpPr>
              <p:spPr>
                <a:xfrm>
                  <a:off x="1018235" y="3374703"/>
                  <a:ext cx="839629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900" dirty="0"/>
                    <a:t>1. Species X</a:t>
                  </a:r>
                </a:p>
                <a:p>
                  <a:r>
                    <a:rPr lang="en-GB" sz="900" dirty="0"/>
                    <a:t>2. </a:t>
                  </a:r>
                </a:p>
                <a:p>
                  <a:r>
                    <a:rPr lang="en-GB" sz="900" dirty="0"/>
                    <a:t>3. </a:t>
                  </a:r>
                </a:p>
                <a:p>
                  <a:r>
                    <a:rPr lang="en-GB" sz="900" dirty="0"/>
                    <a:t>…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EF25D266-3577-F9C9-CCBD-95DC1836403E}"/>
                  </a:ext>
                </a:extLst>
              </p:cNvPr>
              <p:cNvGrpSpPr/>
              <p:nvPr/>
            </p:nvGrpSpPr>
            <p:grpSpPr>
              <a:xfrm>
                <a:off x="1876908" y="3115555"/>
                <a:ext cx="892083" cy="893053"/>
                <a:chOff x="1876908" y="3115555"/>
                <a:chExt cx="892083" cy="893053"/>
              </a:xfrm>
            </p:grpSpPr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89DD1FA-ED44-F8A9-3A44-DE5B36AF0C65}"/>
                    </a:ext>
                  </a:extLst>
                </p:cNvPr>
                <p:cNvSpPr txBox="1"/>
                <p:nvPr/>
              </p:nvSpPr>
              <p:spPr>
                <a:xfrm>
                  <a:off x="1911642" y="3115555"/>
                  <a:ext cx="85734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1200" dirty="0"/>
                    <a:t>Region b</a:t>
                  </a: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7F817BAD-8A80-763A-1F52-BBF4390FB656}"/>
                    </a:ext>
                  </a:extLst>
                </p:cNvPr>
                <p:cNvSpPr txBox="1"/>
                <p:nvPr/>
              </p:nvSpPr>
              <p:spPr>
                <a:xfrm>
                  <a:off x="1876908" y="3362277"/>
                  <a:ext cx="839629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900" dirty="0"/>
                    <a:t>1. Species Y</a:t>
                  </a:r>
                </a:p>
                <a:p>
                  <a:r>
                    <a:rPr lang="en-GB" sz="900" dirty="0"/>
                    <a:t>2. </a:t>
                  </a:r>
                </a:p>
                <a:p>
                  <a:r>
                    <a:rPr lang="en-GB" sz="900" dirty="0"/>
                    <a:t>3. </a:t>
                  </a:r>
                </a:p>
                <a:p>
                  <a:r>
                    <a:rPr lang="en-GB" sz="900" dirty="0"/>
                    <a:t>…</a:t>
                  </a:r>
                </a:p>
              </p:txBody>
            </p:sp>
          </p:grpSp>
          <p:sp>
            <p:nvSpPr>
              <p:cNvPr id="64" name="Arrow: Curved Down 63">
                <a:extLst>
                  <a:ext uri="{FF2B5EF4-FFF2-40B4-BE49-F238E27FC236}">
                    <a16:creationId xmlns:a16="http://schemas.microsoft.com/office/drawing/2014/main" id="{E30CC67F-0036-7DF9-6732-0756E9C7E20F}"/>
                  </a:ext>
                </a:extLst>
              </p:cNvPr>
              <p:cNvSpPr/>
              <p:nvPr/>
            </p:nvSpPr>
            <p:spPr>
              <a:xfrm>
                <a:off x="1643970" y="2949285"/>
                <a:ext cx="449905" cy="201946"/>
              </a:xfrm>
              <a:prstGeom prst="curved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7102446-581F-44CD-0A5F-199AE2D8F5AF}"/>
                </a:ext>
              </a:extLst>
            </p:cNvPr>
            <p:cNvSpPr txBox="1"/>
            <p:nvPr/>
          </p:nvSpPr>
          <p:spPr>
            <a:xfrm>
              <a:off x="821124" y="679626"/>
              <a:ext cx="92950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Global FD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3F41AAC-7510-D428-7D09-3303229B74A8}"/>
                </a:ext>
              </a:extLst>
            </p:cNvPr>
            <p:cNvSpPr txBox="1"/>
            <p:nvPr/>
          </p:nvSpPr>
          <p:spPr>
            <a:xfrm>
              <a:off x="2296791" y="336989"/>
              <a:ext cx="9274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Region a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5549B509-2CDD-261D-C577-C07B1A63005C}"/>
                </a:ext>
              </a:extLst>
            </p:cNvPr>
            <p:cNvSpPr txBox="1"/>
            <p:nvPr/>
          </p:nvSpPr>
          <p:spPr>
            <a:xfrm>
              <a:off x="2307961" y="1499196"/>
              <a:ext cx="9274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Region b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54A1D54F-7840-7675-1007-292A14292C75}"/>
                </a:ext>
              </a:extLst>
            </p:cNvPr>
            <p:cNvSpPr txBox="1"/>
            <p:nvPr/>
          </p:nvSpPr>
          <p:spPr>
            <a:xfrm>
              <a:off x="2634664" y="566125"/>
              <a:ext cx="298657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" dirty="0"/>
                <a:t>EN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8EC67383-A7D7-BA68-22AF-6526631FE255}"/>
                </a:ext>
              </a:extLst>
            </p:cNvPr>
            <p:cNvSpPr txBox="1"/>
            <p:nvPr/>
          </p:nvSpPr>
          <p:spPr>
            <a:xfrm>
              <a:off x="2027743" y="1812335"/>
              <a:ext cx="298657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500" dirty="0"/>
                <a:t>EN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E10C072-B498-6FC9-C8F5-7D4A61A5C2D0}"/>
                </a:ext>
              </a:extLst>
            </p:cNvPr>
            <p:cNvSpPr txBox="1"/>
            <p:nvPr/>
          </p:nvSpPr>
          <p:spPr>
            <a:xfrm>
              <a:off x="3423443" y="1389962"/>
              <a:ext cx="10600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/>
                <a:t>High FUSE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12E06BD1-4881-C4B6-491D-0A25CD505ED7}"/>
                </a:ext>
              </a:extLst>
            </p:cNvPr>
            <p:cNvCxnSpPr>
              <a:cxnSpLocks/>
              <a:stCxn id="74" idx="0"/>
              <a:endCxn id="72" idx="3"/>
            </p:cNvCxnSpPr>
            <p:nvPr/>
          </p:nvCxnSpPr>
          <p:spPr>
            <a:xfrm flipH="1" flipV="1">
              <a:off x="2890821" y="689236"/>
              <a:ext cx="987222" cy="70072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FD95CD0-751A-56CD-825D-7B7C7B7564A7}"/>
                </a:ext>
              </a:extLst>
            </p:cNvPr>
            <p:cNvCxnSpPr>
              <a:cxnSpLocks/>
              <a:stCxn id="74" idx="1"/>
            </p:cNvCxnSpPr>
            <p:nvPr/>
          </p:nvCxnSpPr>
          <p:spPr>
            <a:xfrm flipH="1" flipV="1">
              <a:off x="2244643" y="1522311"/>
              <a:ext cx="1178800" cy="61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48B58158-1032-7E50-0950-3D4DB60FFCB1}"/>
                </a:ext>
              </a:extLst>
            </p:cNvPr>
            <p:cNvCxnSpPr>
              <a:cxnSpLocks/>
            </p:cNvCxnSpPr>
            <p:nvPr/>
          </p:nvCxnSpPr>
          <p:spPr>
            <a:xfrm>
              <a:off x="2243624" y="1522311"/>
              <a:ext cx="6462" cy="26086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79263C1C-822F-DA7F-EB50-B5956D28644F}"/>
                </a:ext>
              </a:extLst>
            </p:cNvPr>
            <p:cNvSpPr txBox="1"/>
            <p:nvPr/>
          </p:nvSpPr>
          <p:spPr>
            <a:xfrm>
              <a:off x="586333" y="664236"/>
              <a:ext cx="2388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b="1" dirty="0"/>
                <a:t>a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AEE6C6C-FC1D-48C9-F157-76F2381F61E6}"/>
                </a:ext>
              </a:extLst>
            </p:cNvPr>
            <p:cNvSpPr txBox="1"/>
            <p:nvPr/>
          </p:nvSpPr>
          <p:spPr>
            <a:xfrm>
              <a:off x="2057942" y="642482"/>
              <a:ext cx="2388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b="1" dirty="0"/>
                <a:t>b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3C2B6E6-09D6-39BB-FD85-3EA5C7EE26FD}"/>
                </a:ext>
              </a:extLst>
            </p:cNvPr>
            <p:cNvSpPr txBox="1"/>
            <p:nvPr/>
          </p:nvSpPr>
          <p:spPr>
            <a:xfrm>
              <a:off x="608937" y="2207284"/>
              <a:ext cx="2388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b="1" dirty="0"/>
                <a:t>c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CBDCF562-5BF3-043A-03D7-0B88BFBA831A}"/>
              </a:ext>
            </a:extLst>
          </p:cNvPr>
          <p:cNvSpPr txBox="1"/>
          <p:nvPr/>
        </p:nvSpPr>
        <p:spPr>
          <a:xfrm>
            <a:off x="6497418" y="2537651"/>
            <a:ext cx="32803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+ Uniqueness</a:t>
            </a:r>
          </a:p>
          <a:p>
            <a:r>
              <a:rPr lang="en-GB" sz="2800" dirty="0"/>
              <a:t>+ Specialisation</a:t>
            </a:r>
          </a:p>
          <a:p>
            <a:r>
              <a:rPr lang="en-GB" sz="2800" dirty="0"/>
              <a:t>+ Scaling</a:t>
            </a:r>
          </a:p>
        </p:txBody>
      </p:sp>
    </p:spTree>
    <p:extLst>
      <p:ext uri="{BB962C8B-B14F-4D97-AF65-F5344CB8AC3E}">
        <p14:creationId xmlns:p14="http://schemas.microsoft.com/office/powerpoint/2010/main" val="2934533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3">
            <a:extLst>
              <a:ext uri="{FF2B5EF4-FFF2-40B4-BE49-F238E27FC236}">
                <a16:creationId xmlns:a16="http://schemas.microsoft.com/office/drawing/2014/main" id="{BF63CF18-75F4-E80A-6250-F9877D401C4E}"/>
              </a:ext>
            </a:extLst>
          </p:cNvPr>
          <p:cNvSpPr txBox="1"/>
          <p:nvPr/>
        </p:nvSpPr>
        <p:spPr>
          <a:xfrm>
            <a:off x="1906565" y="1858921"/>
            <a:ext cx="79538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Why are globally very important species less important locally?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BB995E9-E631-6D85-FC81-028957CB8D7C}"/>
              </a:ext>
            </a:extLst>
          </p:cNvPr>
          <p:cNvSpPr txBox="1"/>
          <p:nvPr/>
        </p:nvSpPr>
        <p:spPr>
          <a:xfrm>
            <a:off x="1906565" y="3286669"/>
            <a:ext cx="7953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Some kind of map</a:t>
            </a:r>
          </a:p>
        </p:txBody>
      </p:sp>
    </p:spTree>
    <p:extLst>
      <p:ext uri="{BB962C8B-B14F-4D97-AF65-F5344CB8AC3E}">
        <p14:creationId xmlns:p14="http://schemas.microsoft.com/office/powerpoint/2010/main" val="3923657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05D789-EE89-1CA0-880B-D8CF87C41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4694" y="233265"/>
            <a:ext cx="11578251" cy="651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44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05D789-EE89-1CA0-880B-D8CF87C413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09257" y="233265"/>
            <a:ext cx="5789125" cy="651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48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F1C8137A-08FA-AD1E-AD51-2B6E5A3D2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14" y="137153"/>
            <a:ext cx="5852172" cy="658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30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6FBB60-3846-00ED-BF47-A7225B835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C8E32A-7CE1-44A2-1327-D8C4A0111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69914" y="137153"/>
            <a:ext cx="5852172" cy="658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906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B616A-C3CD-A61D-5EC0-CE464EA1C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7D3155-745A-8335-921C-200CA3EFB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69914" y="137153"/>
            <a:ext cx="5852172" cy="658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049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number of dots&#10;&#10;Description automatically generated with medium confidence">
            <a:extLst>
              <a:ext uri="{FF2B5EF4-FFF2-40B4-BE49-F238E27FC236}">
                <a16:creationId xmlns:a16="http://schemas.microsoft.com/office/drawing/2014/main" id="{CCC9898D-C03C-FDE8-3FF7-9258CAB67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14" y="137153"/>
            <a:ext cx="5852172" cy="658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500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B4C1D0-EA7E-FB6F-F51A-7C50F06DF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F09E9-54C0-E33A-A1C2-E56843865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69914" y="137153"/>
            <a:ext cx="5852172" cy="658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508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8D5DE-8DDA-8E0F-C420-C698B4ECB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C715E7-4DA4-6DFF-6492-A539F25B0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69914" y="137153"/>
            <a:ext cx="5852172" cy="658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5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Office PowerPoint</Application>
  <PresentationFormat>Widescreen</PresentationFormat>
  <Paragraphs>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Gregor Mathes</dc:creator>
  <cp:lastModifiedBy>Gregor Mathes</cp:lastModifiedBy>
  <cp:revision>10</cp:revision>
  <dcterms:created xsi:type="dcterms:W3CDTF">2024-01-22T15:54:05Z</dcterms:created>
  <dcterms:modified xsi:type="dcterms:W3CDTF">2024-02-15T15:57:36Z</dcterms:modified>
</cp:coreProperties>
</file>

<file path=docProps/thumbnail.jpeg>
</file>